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4" r:id="rId2"/>
    <p:sldId id="265" r:id="rId3"/>
    <p:sldId id="266" r:id="rId4"/>
    <p:sldId id="268" r:id="rId5"/>
    <p:sldId id="270" r:id="rId6"/>
    <p:sldId id="271" r:id="rId7"/>
    <p:sldId id="263" r:id="rId8"/>
    <p:sldId id="25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4354"/>
  </p:normalViewPr>
  <p:slideViewPr>
    <p:cSldViewPr snapToGrid="0">
      <p:cViewPr>
        <p:scale>
          <a:sx n="63" d="100"/>
          <a:sy n="63" d="100"/>
        </p:scale>
        <p:origin x="298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E5485-219A-9E4E-B931-0285C0CDFEAE}"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CDA4E-7A83-1A49-A8A3-4B855527E566}" type="slidenum">
              <a:rPr lang="en-US" smtClean="0"/>
              <a:t>‹#›</a:t>
            </a:fld>
            <a:endParaRPr lang="en-US"/>
          </a:p>
        </p:txBody>
      </p:sp>
    </p:spTree>
    <p:extLst>
      <p:ext uri="{BB962C8B-B14F-4D97-AF65-F5344CB8AC3E}">
        <p14:creationId xmlns:p14="http://schemas.microsoft.com/office/powerpoint/2010/main" val="2225914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elentowrie.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CREDIT NOTE</a:t>
            </a:r>
            <a:r>
              <a:rPr lang="en-GB" dirty="0"/>
              <a:t>:  Illustrations by </a:t>
            </a:r>
            <a:r>
              <a:rPr lang="en-GB"/>
              <a:t>Helen Towrie </a:t>
            </a:r>
            <a:r>
              <a:rPr lang="en-GB" sz="1300" u="sng">
                <a:hlinkClick r:id="rId3"/>
              </a:rPr>
              <a:t>www.helentowrie.com</a:t>
            </a:r>
            <a:endParaRPr lang="en-GB" dirty="0"/>
          </a:p>
          <a:p>
            <a:pPr algn="l"/>
            <a:endParaRPr lang="en-GB" dirty="0"/>
          </a:p>
          <a:p>
            <a:pPr algn="l"/>
            <a:r>
              <a:rPr lang="en-GB" dirty="0"/>
              <a:t>You</a:t>
            </a:r>
            <a:r>
              <a:rPr lang="en-GB" baseline="0" dirty="0"/>
              <a:t> see the product of bees everywhere. You can buy it easily in almost any shop </a:t>
            </a:r>
            <a:endParaRPr lang="en-GB" dirty="0"/>
          </a:p>
        </p:txBody>
      </p:sp>
      <p:sp>
        <p:nvSpPr>
          <p:cNvPr id="4" name="Slide Number Placeholder 3"/>
          <p:cNvSpPr>
            <a:spLocks noGrp="1"/>
          </p:cNvSpPr>
          <p:nvPr>
            <p:ph type="sldNum" sz="quarter" idx="10"/>
          </p:nvPr>
        </p:nvSpPr>
        <p:spPr/>
        <p:txBody>
          <a:bodyPr/>
          <a:lstStyle/>
          <a:p>
            <a:fld id="{B47833F9-2F84-494F-A248-76881082FDFE}" type="slidenum">
              <a:rPr lang="en-GB" smtClean="0"/>
              <a:t>1</a:t>
            </a:fld>
            <a:endParaRPr lang="en-GB" dirty="0"/>
          </a:p>
        </p:txBody>
      </p:sp>
    </p:spTree>
    <p:extLst>
      <p:ext uri="{BB962C8B-B14F-4D97-AF65-F5344CB8AC3E}">
        <p14:creationId xmlns:p14="http://schemas.microsoft.com/office/powerpoint/2010/main" val="133492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a:t>
            </a:r>
            <a:r>
              <a:rPr lang="en-GB" baseline="0" dirty="0"/>
              <a:t> like you see the product of engineers everywhere (everything in picture in manmade)</a:t>
            </a:r>
            <a:endParaRPr lang="en-GB" dirty="0"/>
          </a:p>
        </p:txBody>
      </p:sp>
      <p:sp>
        <p:nvSpPr>
          <p:cNvPr id="4" name="Slide Number Placeholder 3"/>
          <p:cNvSpPr>
            <a:spLocks noGrp="1"/>
          </p:cNvSpPr>
          <p:nvPr>
            <p:ph type="sldNum" sz="quarter" idx="10"/>
          </p:nvPr>
        </p:nvSpPr>
        <p:spPr/>
        <p:txBody>
          <a:bodyPr/>
          <a:lstStyle/>
          <a:p>
            <a:fld id="{B47833F9-2F84-494F-A248-76881082FDFE}" type="slidenum">
              <a:rPr lang="en-GB" smtClean="0"/>
              <a:t>2</a:t>
            </a:fld>
            <a:endParaRPr lang="en-GB" dirty="0"/>
          </a:p>
        </p:txBody>
      </p:sp>
    </p:spTree>
    <p:extLst>
      <p:ext uri="{BB962C8B-B14F-4D97-AF65-F5344CB8AC3E}">
        <p14:creationId xmlns:p14="http://schemas.microsoft.com/office/powerpoint/2010/main" val="50673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you don’t often see bees</a:t>
            </a:r>
            <a:r>
              <a:rPr lang="en-GB" baseline="0" dirty="0"/>
              <a:t> because there aren’t many of them – even though bees are super important!</a:t>
            </a:r>
            <a:endParaRPr lang="en-GB" dirty="0"/>
          </a:p>
        </p:txBody>
      </p:sp>
      <p:sp>
        <p:nvSpPr>
          <p:cNvPr id="4" name="Slide Number Placeholder 3"/>
          <p:cNvSpPr>
            <a:spLocks noGrp="1"/>
          </p:cNvSpPr>
          <p:nvPr>
            <p:ph type="sldNum" sz="quarter" idx="10"/>
          </p:nvPr>
        </p:nvSpPr>
        <p:spPr/>
        <p:txBody>
          <a:bodyPr/>
          <a:lstStyle/>
          <a:p>
            <a:fld id="{B47833F9-2F84-494F-A248-76881082FDFE}" type="slidenum">
              <a:rPr lang="en-GB" smtClean="0"/>
              <a:t>3</a:t>
            </a:fld>
            <a:endParaRPr lang="en-GB" dirty="0"/>
          </a:p>
        </p:txBody>
      </p:sp>
    </p:spTree>
    <p:extLst>
      <p:ext uri="{BB962C8B-B14F-4D97-AF65-F5344CB8AC3E}">
        <p14:creationId xmlns:p14="http://schemas.microsoft.com/office/powerpoint/2010/main" val="65964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Engineers</a:t>
            </a:r>
            <a:r>
              <a:rPr lang="en-GB" baseline="0" dirty="0"/>
              <a:t> are the same. There aren’t many of them…</a:t>
            </a:r>
            <a:endParaRPr lang="en-GB" dirty="0"/>
          </a:p>
        </p:txBody>
      </p:sp>
      <p:sp>
        <p:nvSpPr>
          <p:cNvPr id="4" name="Slide Number Placeholder 3"/>
          <p:cNvSpPr>
            <a:spLocks noGrp="1"/>
          </p:cNvSpPr>
          <p:nvPr>
            <p:ph type="sldNum" sz="quarter" idx="10"/>
          </p:nvPr>
        </p:nvSpPr>
        <p:spPr/>
        <p:txBody>
          <a:bodyPr/>
          <a:lstStyle/>
          <a:p>
            <a:fld id="{B47833F9-2F84-494F-A248-76881082FDFE}" type="slidenum">
              <a:rPr lang="en-GB" smtClean="0"/>
              <a:t>4</a:t>
            </a:fld>
            <a:endParaRPr lang="en-GB" dirty="0"/>
          </a:p>
        </p:txBody>
      </p:sp>
    </p:spTree>
    <p:extLst>
      <p:ext uri="{BB962C8B-B14F-4D97-AF65-F5344CB8AC3E}">
        <p14:creationId xmlns:p14="http://schemas.microsoft.com/office/powerpoint/2010/main" val="380134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baseline="0" dirty="0"/>
              <a:t>even though they make everything.</a:t>
            </a:r>
            <a:endParaRPr lang="en-GB" dirty="0"/>
          </a:p>
        </p:txBody>
      </p:sp>
      <p:sp>
        <p:nvSpPr>
          <p:cNvPr id="4" name="Slide Number Placeholder 3"/>
          <p:cNvSpPr>
            <a:spLocks noGrp="1"/>
          </p:cNvSpPr>
          <p:nvPr>
            <p:ph type="sldNum" sz="quarter" idx="10"/>
          </p:nvPr>
        </p:nvSpPr>
        <p:spPr/>
        <p:txBody>
          <a:bodyPr/>
          <a:lstStyle/>
          <a:p>
            <a:fld id="{0CD82B0A-4FA6-4C2E-8E14-33496E1CD39C}" type="slidenum">
              <a:rPr lang="en-GB" smtClean="0"/>
              <a:t>5</a:t>
            </a:fld>
            <a:endParaRPr lang="en-GB"/>
          </a:p>
        </p:txBody>
      </p:sp>
    </p:spTree>
    <p:extLst>
      <p:ext uri="{BB962C8B-B14F-4D97-AF65-F5344CB8AC3E}">
        <p14:creationId xmlns:p14="http://schemas.microsoft.com/office/powerpoint/2010/main" val="33152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because</a:t>
            </a:r>
            <a:r>
              <a:rPr lang="en-GB" baseline="0" dirty="0"/>
              <a:t> there aren’t many of us, w</a:t>
            </a:r>
            <a:r>
              <a:rPr lang="en-GB" dirty="0"/>
              <a:t>e need help, so we’d like you to join the team!</a:t>
            </a:r>
          </a:p>
          <a:p>
            <a:endParaRPr lang="en-GB" dirty="0"/>
          </a:p>
          <a:p>
            <a:r>
              <a:rPr lang="en-GB" dirty="0"/>
              <a:t>This is Helen’s drawing, of what she thinks</a:t>
            </a:r>
            <a:r>
              <a:rPr lang="en-GB" baseline="0" dirty="0"/>
              <a:t> she’d like to do to help find other planets, and life on other planets.  We’d like you draw us a picture of yourself, helping with the search </a:t>
            </a:r>
            <a:r>
              <a:rPr lang="en-GB" baseline="0"/>
              <a:t>[DrawYourself.pptx]. </a:t>
            </a:r>
            <a:r>
              <a:rPr lang="en-GB" baseline="0" dirty="0"/>
              <a:t>What do you think you would like to be?</a:t>
            </a:r>
            <a:endParaRPr lang="en-GB" dirty="0"/>
          </a:p>
        </p:txBody>
      </p:sp>
      <p:sp>
        <p:nvSpPr>
          <p:cNvPr id="4" name="Slide Number Placeholder 3"/>
          <p:cNvSpPr>
            <a:spLocks noGrp="1"/>
          </p:cNvSpPr>
          <p:nvPr>
            <p:ph type="sldNum" sz="quarter" idx="10"/>
          </p:nvPr>
        </p:nvSpPr>
        <p:spPr/>
        <p:txBody>
          <a:bodyPr/>
          <a:lstStyle/>
          <a:p>
            <a:fld id="{0CD82B0A-4FA6-4C2E-8E14-33496E1CD39C}" type="slidenum">
              <a:rPr lang="en-GB" smtClean="0"/>
              <a:t>6</a:t>
            </a:fld>
            <a:endParaRPr lang="en-GB"/>
          </a:p>
        </p:txBody>
      </p:sp>
    </p:spTree>
    <p:extLst>
      <p:ext uri="{BB962C8B-B14F-4D97-AF65-F5344CB8AC3E}">
        <p14:creationId xmlns:p14="http://schemas.microsoft.com/office/powerpoint/2010/main" val="13423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Lots of different people are involved with searching for other planets, and searching for alien life.   </a:t>
            </a:r>
          </a:p>
          <a:p>
            <a:endParaRPr lang="en-GB" sz="1000" dirty="0"/>
          </a:p>
          <a:p>
            <a:r>
              <a:rPr lang="en-GB" sz="1000" dirty="0"/>
              <a:t>This is the </a:t>
            </a:r>
            <a:r>
              <a:rPr lang="en-GB" sz="1000" dirty="0" err="1"/>
              <a:t>ExoMars</a:t>
            </a:r>
            <a:r>
              <a:rPr lang="en-GB" sz="1000" dirty="0"/>
              <a:t> team – they’ve got lots and lots of different people, all helping.  Some,</a:t>
            </a:r>
            <a:r>
              <a:rPr lang="en-GB" sz="1000" baseline="0" dirty="0"/>
              <a:t> like Pia, help with the computers – and Silvia is a systems engineer, she makes sure that everything works properly together.  This is Chris, and he’s in a mine – one of our labs, in Cleveland, is helping scientists figure out how to look for the signs of life, and testing the robots we’ll send out into space.  Albert, up here, is the engineer in charge of testing everything for </a:t>
            </a:r>
            <a:r>
              <a:rPr lang="en-GB" sz="1000" baseline="0" dirty="0" err="1"/>
              <a:t>ExoMars</a:t>
            </a:r>
            <a:r>
              <a:rPr lang="en-GB" sz="1000" baseline="0" dirty="0"/>
              <a:t>, and this is Sarah – she works at RAL, and she’s the engineer who is in charge of what we’re doing to help </a:t>
            </a:r>
            <a:r>
              <a:rPr lang="en-GB" sz="1000" baseline="0" dirty="0" err="1"/>
              <a:t>ExoMars</a:t>
            </a:r>
            <a:r>
              <a:rPr lang="en-GB" sz="1000" baseline="0" dirty="0"/>
              <a:t>.</a:t>
            </a:r>
          </a:p>
          <a:p>
            <a:endParaRPr lang="en-GB" sz="1000" baseline="0" dirty="0"/>
          </a:p>
          <a:p>
            <a:r>
              <a:rPr lang="en-GB" sz="1000" baseline="0" dirty="0"/>
              <a:t>Now, I talked about engineers quite a lot.  Who can tell me what an engineer is?  </a:t>
            </a:r>
          </a:p>
          <a:p>
            <a:r>
              <a:rPr lang="en-GB" sz="1000" baseline="0" dirty="0"/>
              <a:t>Well, we think engineers are a bit like bees.</a:t>
            </a:r>
            <a:endParaRPr lang="en-GB" sz="1000" dirty="0"/>
          </a:p>
          <a:p>
            <a:endParaRPr lang="en-GB" sz="1000" dirty="0"/>
          </a:p>
          <a:p>
            <a:r>
              <a:rPr lang="en-GB" sz="1000" dirty="0"/>
              <a:t>BOTTOM LEFT: ESA team: http://exploration.esa.int/mars/56724-the-esa-exomars-team/ </a:t>
            </a:r>
          </a:p>
          <a:p>
            <a:r>
              <a:rPr lang="en-GB" sz="1000" dirty="0"/>
              <a:t>TOP LEFT: Pia </a:t>
            </a:r>
            <a:r>
              <a:rPr lang="en-GB" sz="1000" dirty="0" err="1"/>
              <a:t>Mitschdoerfer</a:t>
            </a:r>
            <a:r>
              <a:rPr lang="en-GB" sz="1000" dirty="0"/>
              <a:t>:</a:t>
            </a:r>
            <a:r>
              <a:rPr lang="en-GB" sz="1000" baseline="0" dirty="0"/>
              <a:t> </a:t>
            </a:r>
            <a:r>
              <a:rPr lang="en-US" sz="1000" dirty="0" err="1"/>
              <a:t>ExoMars</a:t>
            </a:r>
            <a:r>
              <a:rPr lang="en-US" sz="1000" dirty="0"/>
              <a:t> Mission &amp; Software Systems Engineer </a:t>
            </a:r>
            <a:r>
              <a:rPr lang="en-GB" sz="1000" dirty="0"/>
              <a:t> http://exploration.esa.int/mars/49807-an-interview-with-pia-mitschdoerfer/</a:t>
            </a:r>
          </a:p>
          <a:p>
            <a:pPr defTabSz="990478">
              <a:defRPr/>
            </a:pPr>
            <a:r>
              <a:rPr lang="en-GB" sz="1000" dirty="0"/>
              <a:t>TOP SECOND LEFT: Silvia </a:t>
            </a:r>
            <a:r>
              <a:rPr lang="en-GB" sz="1000" dirty="0" err="1"/>
              <a:t>Bayon</a:t>
            </a:r>
            <a:r>
              <a:rPr lang="en-GB" sz="1000" dirty="0"/>
              <a:t>: E</a:t>
            </a:r>
            <a:r>
              <a:rPr lang="en-US" sz="1000" dirty="0" err="1"/>
              <a:t>xoMars</a:t>
            </a:r>
            <a:r>
              <a:rPr lang="en-US" sz="1000" dirty="0"/>
              <a:t> Spacecraft Composite Systems Engineer </a:t>
            </a:r>
            <a:r>
              <a:rPr lang="en-GB" sz="1000" dirty="0"/>
              <a:t>http://exploration.esa.int/mars/49747-an-interview-with-silvia-bayon/</a:t>
            </a:r>
          </a:p>
          <a:p>
            <a:pPr defTabSz="990478">
              <a:defRPr/>
            </a:pPr>
            <a:r>
              <a:rPr lang="en-GB" sz="1000" dirty="0"/>
              <a:t>TOP RIGHT: Albert</a:t>
            </a:r>
            <a:r>
              <a:rPr lang="en-GB" sz="1000" baseline="0" dirty="0"/>
              <a:t> </a:t>
            </a:r>
            <a:r>
              <a:rPr lang="en-GB" sz="1000" baseline="0" dirty="0" err="1"/>
              <a:t>Haldemann</a:t>
            </a:r>
            <a:r>
              <a:rPr lang="en-GB" sz="1000" baseline="0" dirty="0"/>
              <a:t>: </a:t>
            </a:r>
            <a:r>
              <a:rPr lang="en-US" sz="1000" dirty="0" err="1"/>
              <a:t>ExoMars</a:t>
            </a:r>
            <a:r>
              <a:rPr lang="en-US" sz="1000" dirty="0"/>
              <a:t> Payload and AIV Manager </a:t>
            </a:r>
            <a:r>
              <a:rPr lang="en-GB" sz="1000" dirty="0"/>
              <a:t>http://exploration.esa.int/mars/48714-an-interview-with-albert-haldemann/</a:t>
            </a:r>
          </a:p>
          <a:p>
            <a:pPr defTabSz="990478">
              <a:defRPr/>
            </a:pPr>
            <a:r>
              <a:rPr lang="en-GB" sz="1000" dirty="0"/>
              <a:t>BOTTOM RIGHT: Sarah Beardsley: Head of Space Engineering and Technology, RAL Space</a:t>
            </a:r>
          </a:p>
          <a:p>
            <a:pPr defTabSz="990478">
              <a:defRPr/>
            </a:pPr>
            <a:r>
              <a:rPr lang="en-GB" sz="1000" dirty="0"/>
              <a:t>TOP</a:t>
            </a:r>
            <a:r>
              <a:rPr lang="en-GB" sz="1000" baseline="0" dirty="0"/>
              <a:t> SECOND RIGHT: </a:t>
            </a:r>
            <a:r>
              <a:rPr lang="en-GB" sz="1000" dirty="0"/>
              <a:t>Chris </a:t>
            </a:r>
            <a:r>
              <a:rPr lang="en-GB" sz="1000" dirty="0" err="1"/>
              <a:t>Toth</a:t>
            </a:r>
            <a:r>
              <a:rPr lang="en-GB" sz="1000" dirty="0"/>
              <a:t>,</a:t>
            </a:r>
            <a:r>
              <a:rPr lang="en-GB" sz="1000" baseline="0" dirty="0"/>
              <a:t> </a:t>
            </a:r>
            <a:r>
              <a:rPr lang="en-GB" sz="1000" baseline="0" dirty="0" err="1"/>
              <a:t>Boulby</a:t>
            </a:r>
            <a:endParaRPr lang="en-GB" sz="1000" dirty="0"/>
          </a:p>
        </p:txBody>
      </p:sp>
      <p:sp>
        <p:nvSpPr>
          <p:cNvPr id="4" name="Slide Number Placeholder 3"/>
          <p:cNvSpPr>
            <a:spLocks noGrp="1"/>
          </p:cNvSpPr>
          <p:nvPr>
            <p:ph type="sldNum" sz="quarter" idx="10"/>
          </p:nvPr>
        </p:nvSpPr>
        <p:spPr/>
        <p:txBody>
          <a:bodyPr/>
          <a:lstStyle/>
          <a:p>
            <a:fld id="{0CD82B0A-4FA6-4C2E-8E14-33496E1CD39C}" type="slidenum">
              <a:rPr lang="en-GB" smtClean="0"/>
              <a:t>7</a:t>
            </a:fld>
            <a:endParaRPr lang="en-GB"/>
          </a:p>
        </p:txBody>
      </p:sp>
    </p:spTree>
    <p:extLst>
      <p:ext uri="{BB962C8B-B14F-4D97-AF65-F5344CB8AC3E}">
        <p14:creationId xmlns:p14="http://schemas.microsoft.com/office/powerpoint/2010/main" val="187922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trying to find out!  This is a picture of what a mission called </a:t>
            </a:r>
            <a:r>
              <a:rPr lang="en-GB" dirty="0" err="1"/>
              <a:t>ExoMars</a:t>
            </a:r>
            <a:r>
              <a:rPr lang="en-GB" dirty="0"/>
              <a:t>.  </a:t>
            </a:r>
            <a:r>
              <a:rPr lang="en-GB" dirty="0" err="1"/>
              <a:t>ExoMars</a:t>
            </a:r>
            <a:r>
              <a:rPr lang="en-GB" dirty="0"/>
              <a:t> is going to Mars soon and it’s going to look for signs that,</a:t>
            </a:r>
            <a:r>
              <a:rPr lang="en-GB" baseline="0" dirty="0"/>
              <a:t> long ago, there was alien life there.</a:t>
            </a:r>
          </a:p>
          <a:p>
            <a:endParaRPr lang="en-GB" baseline="0" dirty="0"/>
          </a:p>
          <a:p>
            <a:r>
              <a:rPr lang="en-GB" baseline="0" dirty="0"/>
              <a:t>Does anybody think there could be life – probably little squiggly life – in our solar system?</a:t>
            </a:r>
            <a:endParaRPr lang="en-GB" dirty="0"/>
          </a:p>
        </p:txBody>
      </p:sp>
      <p:sp>
        <p:nvSpPr>
          <p:cNvPr id="4" name="Slide Number Placeholder 3"/>
          <p:cNvSpPr>
            <a:spLocks noGrp="1"/>
          </p:cNvSpPr>
          <p:nvPr>
            <p:ph type="sldNum" sz="quarter" idx="10"/>
          </p:nvPr>
        </p:nvSpPr>
        <p:spPr/>
        <p:txBody>
          <a:bodyPr/>
          <a:lstStyle/>
          <a:p>
            <a:fld id="{0CD82B0A-4FA6-4C2E-8E14-33496E1CD39C}" type="slidenum">
              <a:rPr lang="en-GB" smtClean="0"/>
              <a:t>8</a:t>
            </a:fld>
            <a:endParaRPr lang="en-GB"/>
          </a:p>
        </p:txBody>
      </p:sp>
    </p:spTree>
    <p:extLst>
      <p:ext uri="{BB962C8B-B14F-4D97-AF65-F5344CB8AC3E}">
        <p14:creationId xmlns:p14="http://schemas.microsoft.com/office/powerpoint/2010/main" val="26266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09F20-864B-81DA-2F8F-119FE8A5E9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CEFE759-4315-E5E7-FD67-A560C8223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1C4517-A1C8-2E6D-E587-60FDAC45E61F}"/>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4F092637-4559-C37F-C599-5648E8CC9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DD550-4EDB-8C71-372E-FD374D68981E}"/>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38662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7F0A-6450-3464-BAAC-922C3C727C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CA0DCD-C11E-573E-634F-D9F8F2AFF9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7C71C4-A6F5-33CA-AAF2-0A06C4856E51}"/>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C15AD4A3-3BD1-F16B-7ABC-30AAB24C0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66F62-F008-5B4D-4730-2504DB1E220A}"/>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36629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C0A858-D31F-A4F5-5784-470DD7B66D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C881B6D-7679-10F9-D396-AE5FEB2A8D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4A929D-B687-90C3-E3D0-83F45946E619}"/>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D54D79E6-75E8-856C-50E3-66528E7F3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8CC1B-2E07-7C33-BEE3-E325740DECC2}"/>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78588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3E0A-83EF-9160-F111-701B500B92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3386BA-CBF8-87A7-3448-18069F1144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8AF400-D809-5AD8-B0F5-622E334C74B4}"/>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7C30CCF9-BF18-4F60-E82D-1115C5D50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A9FA5-CB32-0381-8560-22C10CEA8AE5}"/>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38490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3327-D87C-34B6-FE16-8E2FD5EE74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A97D119-F7A1-A72A-8D30-FED520EDC1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4D3479-91F8-4D45-AFF3-4B00ECD60E88}"/>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84ACFE4A-E8F1-E06E-94A3-7555A7324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D29C0-53FE-D66B-4683-94F22D39D376}"/>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430710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29C2A-CB52-8945-13BB-49BE5C6E96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939C2B8-29BF-99DE-6887-92B79FF7864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B9DB49-24E0-A157-2EFE-EFCE288A39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FAE112-FDE9-2E13-ACD5-BFC58B228B81}"/>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6" name="Footer Placeholder 5">
            <a:extLst>
              <a:ext uri="{FF2B5EF4-FFF2-40B4-BE49-F238E27FC236}">
                <a16:creationId xmlns:a16="http://schemas.microsoft.com/office/drawing/2014/main" id="{8233A5B3-7EB3-508C-A9F4-5052580A3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A7C87-13AD-1D57-DD94-ECF67C61818A}"/>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88252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640F-F166-7B46-D5AB-EF465CE07E5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CF0377-6DA0-605C-1D87-EC5ED6705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6B3F44-3C14-100C-2FBE-D102DBF91E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19F8194-F0DE-08F6-06D5-92F1254AB0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E55969-7EC4-571B-A4E9-E05E70776E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CE78F2D-0B0A-79A3-031A-66E434AFC58B}"/>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8" name="Footer Placeholder 7">
            <a:extLst>
              <a:ext uri="{FF2B5EF4-FFF2-40B4-BE49-F238E27FC236}">
                <a16:creationId xmlns:a16="http://schemas.microsoft.com/office/drawing/2014/main" id="{5AC29492-1260-28C3-BE80-9C19F8269B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9FC123-1DD9-6D80-4ABD-1FDDC1BF9A71}"/>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188815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8778-D307-6A8B-2B33-FB1A9536C9A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112E30F-4F52-72CE-4232-845DB5704768}"/>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4" name="Footer Placeholder 3">
            <a:extLst>
              <a:ext uri="{FF2B5EF4-FFF2-40B4-BE49-F238E27FC236}">
                <a16:creationId xmlns:a16="http://schemas.microsoft.com/office/drawing/2014/main" id="{26344B26-C38C-CF08-6CBE-8BBB3B5B6E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E4E5B-9D9B-010E-8CFB-DEB37069A386}"/>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41166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3E2A9-9876-3635-2CD8-A72D941D814C}"/>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3" name="Footer Placeholder 2">
            <a:extLst>
              <a:ext uri="{FF2B5EF4-FFF2-40B4-BE49-F238E27FC236}">
                <a16:creationId xmlns:a16="http://schemas.microsoft.com/office/drawing/2014/main" id="{42B4AEF9-F7C8-C331-256B-29956E507B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5502FB-7036-8566-2A36-D575F1081197}"/>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57611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011E-FF59-C8BF-2516-35DCD13D41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2A7C026-0DD9-D20D-529F-DC51C2D35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F053B2-1147-1B6C-8373-1CB6BA777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A32212-9707-089B-1B7C-0759AB1B80DB}"/>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6" name="Footer Placeholder 5">
            <a:extLst>
              <a:ext uri="{FF2B5EF4-FFF2-40B4-BE49-F238E27FC236}">
                <a16:creationId xmlns:a16="http://schemas.microsoft.com/office/drawing/2014/main" id="{4A34BF16-670B-B267-915F-5A2E18794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FCE8F-CBC0-2481-57F9-0DA9BDCBED42}"/>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92127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D2AC-4CC0-02B9-4263-B394581061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55C1357-F355-9435-3F02-44DC7EA969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545E2-FA57-8E41-FB63-88C8D97F9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C882C8-CCB8-C46B-D554-E19D43F246D4}"/>
              </a:ext>
            </a:extLst>
          </p:cNvPr>
          <p:cNvSpPr>
            <a:spLocks noGrp="1"/>
          </p:cNvSpPr>
          <p:nvPr>
            <p:ph type="dt" sz="half" idx="10"/>
          </p:nvPr>
        </p:nvSpPr>
        <p:spPr/>
        <p:txBody>
          <a:bodyPr/>
          <a:lstStyle/>
          <a:p>
            <a:fld id="{176F4E88-83D2-8A4D-8FE7-1C6BA06AD5DC}" type="datetimeFigureOut">
              <a:rPr lang="en-US" smtClean="0"/>
              <a:t>4/25/24</a:t>
            </a:fld>
            <a:endParaRPr lang="en-US"/>
          </a:p>
        </p:txBody>
      </p:sp>
      <p:sp>
        <p:nvSpPr>
          <p:cNvPr id="6" name="Footer Placeholder 5">
            <a:extLst>
              <a:ext uri="{FF2B5EF4-FFF2-40B4-BE49-F238E27FC236}">
                <a16:creationId xmlns:a16="http://schemas.microsoft.com/office/drawing/2014/main" id="{19963AC1-ED20-E029-B0BD-FC1C842EFE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909AA-F76D-33E9-4DA6-1F6FEADBD585}"/>
              </a:ext>
            </a:extLst>
          </p:cNvPr>
          <p:cNvSpPr>
            <a:spLocks noGrp="1"/>
          </p:cNvSpPr>
          <p:nvPr>
            <p:ph type="sldNum" sz="quarter" idx="12"/>
          </p:nvPr>
        </p:nvSpPr>
        <p:spPr/>
        <p:txBody>
          <a:bodyPr/>
          <a:lstStyle/>
          <a:p>
            <a:fld id="{B2D425EE-610A-704A-83E8-1A0C48F35032}" type="slidenum">
              <a:rPr lang="en-US" smtClean="0"/>
              <a:t>‹#›</a:t>
            </a:fld>
            <a:endParaRPr lang="en-US"/>
          </a:p>
        </p:txBody>
      </p:sp>
    </p:spTree>
    <p:extLst>
      <p:ext uri="{BB962C8B-B14F-4D97-AF65-F5344CB8AC3E}">
        <p14:creationId xmlns:p14="http://schemas.microsoft.com/office/powerpoint/2010/main" val="293208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40AD4-0F9D-8C40-B5B4-DD5A40D76B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CD0245-F1BC-04C5-CD8C-0A0CF9FB2D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E5364F-8F58-5BC2-A0C7-C73D89BDB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6F4E88-83D2-8A4D-8FE7-1C6BA06AD5DC}" type="datetimeFigureOut">
              <a:rPr lang="en-US" smtClean="0"/>
              <a:t>4/25/24</a:t>
            </a:fld>
            <a:endParaRPr lang="en-US"/>
          </a:p>
        </p:txBody>
      </p:sp>
      <p:sp>
        <p:nvSpPr>
          <p:cNvPr id="5" name="Footer Placeholder 4">
            <a:extLst>
              <a:ext uri="{FF2B5EF4-FFF2-40B4-BE49-F238E27FC236}">
                <a16:creationId xmlns:a16="http://schemas.microsoft.com/office/drawing/2014/main" id="{92E33158-6F01-C033-656A-C12E5AFE5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A6221FA-9894-FF3A-BDA1-EEA7848AB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D425EE-610A-704A-83E8-1A0C48F35032}" type="slidenum">
              <a:rPr lang="en-US" smtClean="0"/>
              <a:t>‹#›</a:t>
            </a:fld>
            <a:endParaRPr lang="en-US"/>
          </a:p>
        </p:txBody>
      </p:sp>
    </p:spTree>
    <p:extLst>
      <p:ext uri="{BB962C8B-B14F-4D97-AF65-F5344CB8AC3E}">
        <p14:creationId xmlns:p14="http://schemas.microsoft.com/office/powerpoint/2010/main" val="3223827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hyperlink" Target="http://exploration.esa.int/mars/48714-an-interview-with-albert-haldemann/" TargetMode="External"/><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hyperlink" Target="http://exploration.esa.int/mars/49747-an-interview-with-silvia-bay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hyperlink" Target="http://exploration.esa.int/mars/49807-an-interview-with-pia-mitschdoerfer/" TargetMode="External"/><Relationship Id="rId5" Type="http://schemas.openxmlformats.org/officeDocument/2006/relationships/image" Target="../media/image9.jpeg"/><Relationship Id="rId10" Type="http://schemas.openxmlformats.org/officeDocument/2006/relationships/hyperlink" Target="http://exploration.esa.int/mars/56724-the-esa-exomars-team/" TargetMode="External"/><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692697"/>
            <a:ext cx="9217024" cy="5243043"/>
          </a:xfrm>
          <a:prstGeom prst="rect">
            <a:avLst/>
          </a:prstGeom>
        </p:spPr>
      </p:pic>
      <p:sp>
        <p:nvSpPr>
          <p:cNvPr id="5" name="TextBox 4"/>
          <p:cNvSpPr txBox="1"/>
          <p:nvPr/>
        </p:nvSpPr>
        <p:spPr>
          <a:xfrm>
            <a:off x="1515886" y="6123630"/>
            <a:ext cx="9144000"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You can see the product of bees everywhere</a:t>
            </a:r>
          </a:p>
        </p:txBody>
      </p:sp>
    </p:spTree>
    <p:extLst>
      <p:ext uri="{BB962C8B-B14F-4D97-AF65-F5344CB8AC3E}">
        <p14:creationId xmlns:p14="http://schemas.microsoft.com/office/powerpoint/2010/main" val="274224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524" y="764704"/>
            <a:ext cx="9192688" cy="5229200"/>
          </a:xfrm>
          <a:prstGeom prst="rect">
            <a:avLst/>
          </a:prstGeom>
        </p:spPr>
      </p:pic>
      <p:sp>
        <p:nvSpPr>
          <p:cNvPr id="4" name="TextBox 3"/>
          <p:cNvSpPr txBox="1"/>
          <p:nvPr/>
        </p:nvSpPr>
        <p:spPr>
          <a:xfrm>
            <a:off x="1515886" y="6123630"/>
            <a:ext cx="9144000"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Just like you see the products of engineers</a:t>
            </a:r>
          </a:p>
        </p:txBody>
      </p:sp>
    </p:spTree>
    <p:extLst>
      <p:ext uri="{BB962C8B-B14F-4D97-AF65-F5344CB8AC3E}">
        <p14:creationId xmlns:p14="http://schemas.microsoft.com/office/powerpoint/2010/main" val="304699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764704"/>
            <a:ext cx="9144000" cy="5201504"/>
          </a:xfrm>
          <a:prstGeom prst="rect">
            <a:avLst/>
          </a:prstGeom>
        </p:spPr>
      </p:pic>
      <p:sp>
        <p:nvSpPr>
          <p:cNvPr id="4" name="TextBox 3"/>
          <p:cNvSpPr txBox="1"/>
          <p:nvPr/>
        </p:nvSpPr>
        <p:spPr>
          <a:xfrm>
            <a:off x="1515886" y="21410"/>
            <a:ext cx="9144000"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But you don’t often see the bees</a:t>
            </a:r>
          </a:p>
        </p:txBody>
      </p:sp>
      <p:sp>
        <p:nvSpPr>
          <p:cNvPr id="5" name="TextBox 4"/>
          <p:cNvSpPr txBox="1"/>
          <p:nvPr/>
        </p:nvSpPr>
        <p:spPr>
          <a:xfrm>
            <a:off x="1503310" y="6165304"/>
            <a:ext cx="9144000"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 - even though the bees are super important!</a:t>
            </a:r>
          </a:p>
        </p:txBody>
      </p:sp>
    </p:spTree>
    <p:extLst>
      <p:ext uri="{BB962C8B-B14F-4D97-AF65-F5344CB8AC3E}">
        <p14:creationId xmlns:p14="http://schemas.microsoft.com/office/powerpoint/2010/main" val="115491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490126" y="908720"/>
            <a:ext cx="9177875" cy="4680520"/>
            <a:chOff x="-1" y="-101600"/>
            <a:chExt cx="12234651" cy="695960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01600"/>
              <a:ext cx="12234651" cy="6959600"/>
            </a:xfrm>
            <a:prstGeom prst="rect">
              <a:avLst/>
            </a:prstGeom>
          </p:spPr>
        </p:pic>
        <p:sp>
          <p:nvSpPr>
            <p:cNvPr id="7" name="Rectangle 6"/>
            <p:cNvSpPr/>
            <p:nvPr/>
          </p:nvSpPr>
          <p:spPr>
            <a:xfrm>
              <a:off x="-1" y="6019800"/>
              <a:ext cx="4610101" cy="838200"/>
            </a:xfrm>
            <a:prstGeom prst="rect">
              <a:avLst/>
            </a:prstGeom>
            <a:solidFill>
              <a:srgbClr val="F2D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TextBox 7"/>
          <p:cNvSpPr txBox="1"/>
          <p:nvPr/>
        </p:nvSpPr>
        <p:spPr>
          <a:xfrm>
            <a:off x="1703512" y="5951389"/>
            <a:ext cx="8712968"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There aren’t many of them …</a:t>
            </a:r>
          </a:p>
        </p:txBody>
      </p:sp>
      <p:sp>
        <p:nvSpPr>
          <p:cNvPr id="9" name="TextBox 8"/>
          <p:cNvSpPr txBox="1"/>
          <p:nvPr/>
        </p:nvSpPr>
        <p:spPr>
          <a:xfrm>
            <a:off x="1490125" y="138698"/>
            <a:ext cx="9144000"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 Engineers are the same</a:t>
            </a:r>
          </a:p>
        </p:txBody>
      </p:sp>
    </p:spTree>
    <p:extLst>
      <p:ext uri="{BB962C8B-B14F-4D97-AF65-F5344CB8AC3E}">
        <p14:creationId xmlns:p14="http://schemas.microsoft.com/office/powerpoint/2010/main" val="3961317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082" y="620688"/>
            <a:ext cx="9123919" cy="5190080"/>
          </a:xfrm>
          <a:prstGeom prst="rect">
            <a:avLst/>
          </a:prstGeom>
        </p:spPr>
      </p:pic>
      <p:sp>
        <p:nvSpPr>
          <p:cNvPr id="4" name="TextBox 3"/>
          <p:cNvSpPr txBox="1"/>
          <p:nvPr/>
        </p:nvSpPr>
        <p:spPr>
          <a:xfrm>
            <a:off x="3359696" y="6043354"/>
            <a:ext cx="7416824" cy="553998"/>
          </a:xfrm>
          <a:prstGeom prst="rect">
            <a:avLst/>
          </a:prstGeom>
          <a:noFill/>
        </p:spPr>
        <p:txBody>
          <a:bodyPr wrap="square" rtlCol="0">
            <a:spAutoFit/>
          </a:bodyPr>
          <a:lstStyle/>
          <a:p>
            <a:r>
              <a:rPr lang="en-GB" sz="3000" b="1" dirty="0">
                <a:solidFill>
                  <a:srgbClr val="0070C0"/>
                </a:solidFill>
                <a:latin typeface="Century Gothic" panose="020B0502020202020204" pitchFamily="34" charset="0"/>
              </a:rPr>
              <a:t>… even though they make everything</a:t>
            </a:r>
          </a:p>
        </p:txBody>
      </p:sp>
    </p:spTree>
    <p:extLst>
      <p:ext uri="{BB962C8B-B14F-4D97-AF65-F5344CB8AC3E}">
        <p14:creationId xmlns:p14="http://schemas.microsoft.com/office/powerpoint/2010/main" val="65319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7203782" cy="6858000"/>
          </a:xfrm>
          <a:prstGeom prst="rect">
            <a:avLst/>
          </a:prstGeom>
        </p:spPr>
      </p:pic>
      <p:sp>
        <p:nvSpPr>
          <p:cNvPr id="3" name="TextBox 2"/>
          <p:cNvSpPr txBox="1"/>
          <p:nvPr/>
        </p:nvSpPr>
        <p:spPr>
          <a:xfrm>
            <a:off x="6528048" y="404665"/>
            <a:ext cx="4125694" cy="2554545"/>
          </a:xfrm>
          <a:prstGeom prst="rect">
            <a:avLst/>
          </a:prstGeom>
          <a:noFill/>
        </p:spPr>
        <p:txBody>
          <a:bodyPr wrap="square" rtlCol="0">
            <a:spAutoFit/>
          </a:bodyPr>
          <a:lstStyle/>
          <a:p>
            <a:r>
              <a:rPr lang="en-GB" sz="8000" b="1" dirty="0">
                <a:solidFill>
                  <a:srgbClr val="0070C0"/>
                </a:solidFill>
                <a:latin typeface="Century Gothic" panose="020B0502020202020204" pitchFamily="34" charset="0"/>
              </a:rPr>
              <a:t>Join the team!</a:t>
            </a:r>
          </a:p>
        </p:txBody>
      </p:sp>
    </p:spTree>
    <p:extLst>
      <p:ext uri="{BB962C8B-B14F-4D97-AF65-F5344CB8AC3E}">
        <p14:creationId xmlns:p14="http://schemas.microsoft.com/office/powerpoint/2010/main" val="2496334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space star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0"/>
            <a:ext cx="9180512" cy="62066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space star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t="79467"/>
          <a:stretch/>
        </p:blipFill>
        <p:spPr bwMode="auto">
          <a:xfrm>
            <a:off x="1487488" y="5624945"/>
            <a:ext cx="9180512" cy="12743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xploration.esa.int/science-e-media/img/8e/Pia_410.jpg"/>
          <p:cNvPicPr>
            <a:picLocks noChangeAspect="1" noChangeArrowheads="1"/>
          </p:cNvPicPr>
          <p:nvPr/>
        </p:nvPicPr>
        <p:blipFill rotWithShape="1">
          <a:blip r:embed="rId4">
            <a:extLst>
              <a:ext uri="{28A0092B-C50C-407E-A947-70E740481C1C}">
                <a14:useLocalDpi xmlns:a14="http://schemas.microsoft.com/office/drawing/2010/main" val="0"/>
              </a:ext>
            </a:extLst>
          </a:blip>
          <a:srcRect l="25135" t="14648" r="14889" b="42676"/>
          <a:stretch/>
        </p:blipFill>
        <p:spPr bwMode="auto">
          <a:xfrm>
            <a:off x="1919536" y="1304321"/>
            <a:ext cx="2088232" cy="2228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xploration.esa.int/science-e-media/img/49/ExplorerRelaxed_4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4451" y="489480"/>
            <a:ext cx="2051880" cy="3077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exploration.esa.int/science-e-media/img/52/49746_SilviaBayon_41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733" y="1660825"/>
            <a:ext cx="2736304" cy="21275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xploration.esa.int/science-e-media/img/94/ExoMars_Team_June2015_625.jpg"/>
          <p:cNvPicPr>
            <a:picLocks noChangeAspect="1" noChangeArrowheads="1"/>
          </p:cNvPicPr>
          <p:nvPr/>
        </p:nvPicPr>
        <p:blipFill rotWithShape="1">
          <a:blip r:embed="rId7">
            <a:extLst>
              <a:ext uri="{28A0092B-C50C-407E-A947-70E740481C1C}">
                <a14:useLocalDpi xmlns:a14="http://schemas.microsoft.com/office/drawing/2010/main" val="0"/>
              </a:ext>
            </a:extLst>
          </a:blip>
          <a:srcRect t="4341" b="22957"/>
          <a:stretch/>
        </p:blipFill>
        <p:spPr bwMode="auto">
          <a:xfrm>
            <a:off x="1662549" y="4172552"/>
            <a:ext cx="5009516" cy="241830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Image result for sarah beardsley ral spac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12" descr="Image result for sarah beardsley ral space"/>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14" descr="Image result for sarah beardsley ral space"/>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42" name="Picture 18" descr="Image result for boulby underground laboratory"/>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744" t="7361" r="31628"/>
          <a:stretch/>
        </p:blipFill>
        <p:spPr bwMode="auto">
          <a:xfrm>
            <a:off x="6561421" y="2282738"/>
            <a:ext cx="2288985" cy="37796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rah beardsley ral spa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8985" y="4948669"/>
            <a:ext cx="2552700" cy="1352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3D2B9-B487-EF8D-D9BD-8235FA3C5849}"/>
              </a:ext>
            </a:extLst>
          </p:cNvPr>
          <p:cNvSpPr txBox="1"/>
          <p:nvPr/>
        </p:nvSpPr>
        <p:spPr>
          <a:xfrm>
            <a:off x="1984375" y="363867"/>
            <a:ext cx="3937745" cy="523220"/>
          </a:xfrm>
          <a:prstGeom prst="rect">
            <a:avLst/>
          </a:prstGeom>
          <a:noFill/>
        </p:spPr>
        <p:txBody>
          <a:bodyPr wrap="none" rtlCol="0">
            <a:spAutoFit/>
          </a:bodyPr>
          <a:lstStyle/>
          <a:p>
            <a:r>
              <a:rPr lang="en-US" sz="2800" dirty="0">
                <a:solidFill>
                  <a:schemeClr val="bg1"/>
                </a:solidFill>
              </a:rPr>
              <a:t>Meet the ExoMars Team!</a:t>
            </a:r>
          </a:p>
        </p:txBody>
      </p:sp>
      <p:sp>
        <p:nvSpPr>
          <p:cNvPr id="3" name="Rectangle 2">
            <a:extLst>
              <a:ext uri="{FF2B5EF4-FFF2-40B4-BE49-F238E27FC236}">
                <a16:creationId xmlns:a16="http://schemas.microsoft.com/office/drawing/2014/main" id="{29C65FBB-7623-9635-D631-AFE372A6D503}"/>
              </a:ext>
            </a:extLst>
          </p:cNvPr>
          <p:cNvSpPr/>
          <p:nvPr/>
        </p:nvSpPr>
        <p:spPr>
          <a:xfrm>
            <a:off x="1662549" y="6206642"/>
            <a:ext cx="4898872" cy="3638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hlinkClick r:id="rId10"/>
              </a:rPr>
              <a:t>ESA Team</a:t>
            </a:r>
            <a:endParaRPr lang="en-US" sz="1400" dirty="0"/>
          </a:p>
        </p:txBody>
      </p:sp>
      <p:sp>
        <p:nvSpPr>
          <p:cNvPr id="9" name="Rectangle 8">
            <a:extLst>
              <a:ext uri="{FF2B5EF4-FFF2-40B4-BE49-F238E27FC236}">
                <a16:creationId xmlns:a16="http://schemas.microsoft.com/office/drawing/2014/main" id="{880BF89A-8641-4BC6-FDB1-B610A009666A}"/>
              </a:ext>
            </a:extLst>
          </p:cNvPr>
          <p:cNvSpPr/>
          <p:nvPr/>
        </p:nvSpPr>
        <p:spPr>
          <a:xfrm>
            <a:off x="1919536" y="3144253"/>
            <a:ext cx="2088232" cy="4193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hlinkClick r:id="rId11"/>
              </a:rPr>
              <a:t>Pia </a:t>
            </a:r>
            <a:r>
              <a:rPr lang="en-GB" sz="1100" dirty="0" err="1">
                <a:hlinkClick r:id="rId11"/>
              </a:rPr>
              <a:t>Mitschdoerfer</a:t>
            </a:r>
            <a:r>
              <a:rPr lang="en-GB" sz="1100" dirty="0">
                <a:hlinkClick r:id="rId11"/>
              </a:rPr>
              <a:t>: Mission and Software Systems Engineer </a:t>
            </a:r>
            <a:endParaRPr lang="en-US" sz="1100" dirty="0"/>
          </a:p>
        </p:txBody>
      </p:sp>
      <p:sp>
        <p:nvSpPr>
          <p:cNvPr id="10" name="Rectangle 9">
            <a:extLst>
              <a:ext uri="{FF2B5EF4-FFF2-40B4-BE49-F238E27FC236}">
                <a16:creationId xmlns:a16="http://schemas.microsoft.com/office/drawing/2014/main" id="{81D175B8-9418-D51E-6491-BCA223DDF2AF}"/>
              </a:ext>
            </a:extLst>
          </p:cNvPr>
          <p:cNvSpPr/>
          <p:nvPr/>
        </p:nvSpPr>
        <p:spPr>
          <a:xfrm>
            <a:off x="4352975" y="3389370"/>
            <a:ext cx="2208446" cy="4193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hlinkClick r:id="rId12"/>
              </a:rPr>
              <a:t>Silvia </a:t>
            </a:r>
            <a:r>
              <a:rPr lang="en-GB" sz="1100" dirty="0" err="1">
                <a:hlinkClick r:id="rId12"/>
              </a:rPr>
              <a:t>Bayon</a:t>
            </a:r>
            <a:r>
              <a:rPr lang="en-GB" sz="1100" dirty="0">
                <a:hlinkClick r:id="rId12"/>
              </a:rPr>
              <a:t>: Spacecraft Composite Systems Engineer</a:t>
            </a:r>
            <a:endParaRPr lang="en-US" sz="1100" dirty="0"/>
          </a:p>
        </p:txBody>
      </p:sp>
      <p:sp>
        <p:nvSpPr>
          <p:cNvPr id="11" name="Rectangle 10">
            <a:extLst>
              <a:ext uri="{FF2B5EF4-FFF2-40B4-BE49-F238E27FC236}">
                <a16:creationId xmlns:a16="http://schemas.microsoft.com/office/drawing/2014/main" id="{F8000E75-10F5-7E86-2657-66C87B09B6B9}"/>
              </a:ext>
            </a:extLst>
          </p:cNvPr>
          <p:cNvSpPr/>
          <p:nvPr/>
        </p:nvSpPr>
        <p:spPr>
          <a:xfrm>
            <a:off x="6560833" y="2279370"/>
            <a:ext cx="2288984" cy="4193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Chris Toth: </a:t>
            </a:r>
            <a:r>
              <a:rPr lang="en-US" sz="1100" dirty="0" err="1"/>
              <a:t>Boulby</a:t>
            </a:r>
            <a:endParaRPr lang="en-US" sz="1100" dirty="0"/>
          </a:p>
        </p:txBody>
      </p:sp>
      <p:sp>
        <p:nvSpPr>
          <p:cNvPr id="12" name="Rectangle 11">
            <a:extLst>
              <a:ext uri="{FF2B5EF4-FFF2-40B4-BE49-F238E27FC236}">
                <a16:creationId xmlns:a16="http://schemas.microsoft.com/office/drawing/2014/main" id="{51E4D0A0-CC29-0B91-E889-B9DA3280D526}"/>
              </a:ext>
            </a:extLst>
          </p:cNvPr>
          <p:cNvSpPr/>
          <p:nvPr/>
        </p:nvSpPr>
        <p:spPr>
          <a:xfrm>
            <a:off x="8849817" y="3165304"/>
            <a:ext cx="1696780" cy="4193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hlinkClick r:id="rId13"/>
              </a:rPr>
              <a:t>Albert </a:t>
            </a:r>
            <a:r>
              <a:rPr lang="en-US" sz="1050" dirty="0" err="1">
                <a:hlinkClick r:id="rId13"/>
              </a:rPr>
              <a:t>Haldermann</a:t>
            </a:r>
            <a:r>
              <a:rPr lang="en-US" sz="1050" dirty="0">
                <a:hlinkClick r:id="rId13"/>
              </a:rPr>
              <a:t>: Payload and AIV Manager</a:t>
            </a:r>
            <a:endParaRPr lang="en-US" sz="1050" dirty="0"/>
          </a:p>
        </p:txBody>
      </p:sp>
      <p:sp>
        <p:nvSpPr>
          <p:cNvPr id="13" name="Rectangle 12">
            <a:extLst>
              <a:ext uri="{FF2B5EF4-FFF2-40B4-BE49-F238E27FC236}">
                <a16:creationId xmlns:a16="http://schemas.microsoft.com/office/drawing/2014/main" id="{3A3F3BBA-3B6A-BE29-8659-B15F17D7DF04}"/>
              </a:ext>
            </a:extLst>
          </p:cNvPr>
          <p:cNvSpPr/>
          <p:nvPr/>
        </p:nvSpPr>
        <p:spPr>
          <a:xfrm>
            <a:off x="7888985" y="6283902"/>
            <a:ext cx="2552700" cy="4193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t>Sarah Beardsley: Head of Space Engineering and Technology, RAL Space</a:t>
            </a:r>
          </a:p>
        </p:txBody>
      </p:sp>
    </p:spTree>
    <p:extLst>
      <p:ext uri="{BB962C8B-B14F-4D97-AF65-F5344CB8AC3E}">
        <p14:creationId xmlns:p14="http://schemas.microsoft.com/office/powerpoint/2010/main" val="337373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exomar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Image result for exomars"/>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exomars"/>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8" descr="Image result for exomars"/>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60" name="Picture 12" descr="Image result for exomars"/>
          <p:cNvPicPr>
            <a:picLocks noChangeAspect="1" noChangeArrowheads="1"/>
          </p:cNvPicPr>
          <p:nvPr/>
        </p:nvPicPr>
        <p:blipFill rotWithShape="1">
          <a:blip r:embed="rId3">
            <a:extLst>
              <a:ext uri="{28A0092B-C50C-407E-A947-70E740481C1C}">
                <a14:useLocalDpi xmlns:a14="http://schemas.microsoft.com/office/drawing/2010/main" val="0"/>
              </a:ext>
            </a:extLst>
          </a:blip>
          <a:srcRect l="8154"/>
          <a:stretch/>
        </p:blipFill>
        <p:spPr bwMode="auto">
          <a:xfrm>
            <a:off x="1519335" y="1268760"/>
            <a:ext cx="9185178" cy="55892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exomars"/>
          <p:cNvPicPr>
            <a:picLocks noChangeAspect="1" noChangeArrowheads="1"/>
          </p:cNvPicPr>
          <p:nvPr/>
        </p:nvPicPr>
        <p:blipFill rotWithShape="1">
          <a:blip r:embed="rId3">
            <a:extLst>
              <a:ext uri="{28A0092B-C50C-407E-A947-70E740481C1C}">
                <a14:useLocalDpi xmlns:a14="http://schemas.microsoft.com/office/drawing/2010/main" val="0"/>
              </a:ext>
            </a:extLst>
          </a:blip>
          <a:srcRect l="8154" b="97273"/>
          <a:stretch/>
        </p:blipFill>
        <p:spPr bwMode="auto">
          <a:xfrm>
            <a:off x="1519335" y="-1292"/>
            <a:ext cx="9126151" cy="141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398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613</Words>
  <Application>Microsoft Macintosh PowerPoint</Application>
  <PresentationFormat>Widescreen</PresentationFormat>
  <Paragraphs>49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Aptos Display</vt:lpstr>
      <vt:lpstr>Arial</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Westwood, Daniel (STFC,RAL,RALSP)</dc:creator>
  <cp:lastModifiedBy>Westwood, Daniel (STFC,RAL,RALSP)</cp:lastModifiedBy>
  <cp:revision>1</cp:revision>
  <dcterms:created xsi:type="dcterms:W3CDTF">2024-04-25T10:55:23Z</dcterms:created>
  <dcterms:modified xsi:type="dcterms:W3CDTF">2024-04-25T11:01:58Z</dcterms:modified>
</cp:coreProperties>
</file>